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78" r:id="rId4"/>
    <p:sldId id="302" r:id="rId5"/>
    <p:sldId id="294" r:id="rId6"/>
    <p:sldId id="279" r:id="rId7"/>
    <p:sldId id="280" r:id="rId8"/>
    <p:sldId id="295" r:id="rId9"/>
    <p:sldId id="296" r:id="rId10"/>
    <p:sldId id="298" r:id="rId11"/>
    <p:sldId id="299" r:id="rId12"/>
    <p:sldId id="277" r:id="rId13"/>
    <p:sldId id="300" r:id="rId14"/>
    <p:sldId id="284" r:id="rId15"/>
    <p:sldId id="281" r:id="rId16"/>
    <p:sldId id="285" r:id="rId17"/>
    <p:sldId id="286" r:id="rId18"/>
    <p:sldId id="287" r:id="rId19"/>
    <p:sldId id="288" r:id="rId20"/>
    <p:sldId id="301" r:id="rId21"/>
    <p:sldId id="282" r:id="rId22"/>
    <p:sldId id="297" r:id="rId23"/>
    <p:sldId id="289" r:id="rId24"/>
    <p:sldId id="290" r:id="rId25"/>
    <p:sldId id="304" r:id="rId26"/>
    <p:sldId id="283" r:id="rId27"/>
    <p:sldId id="257" r:id="rId28"/>
    <p:sldId id="305" r:id="rId29"/>
    <p:sldId id="291" r:id="rId30"/>
    <p:sldId id="292" r:id="rId31"/>
    <p:sldId id="306" r:id="rId32"/>
    <p:sldId id="30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5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17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8/1/2017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8/1/2017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8/1/2017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8/1/2017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8/1/2017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8/1/2017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8/1/2017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8/1/2017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8/1/2017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8/1/2017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8/1/2017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8/1/2017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8/1/2017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2CE41-7FCF-4DFE-96DD-8F9F369B52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/>
              <a:t>Discipleship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E10369-CB52-487E-AC6F-97B21F09E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799" y="5280846"/>
            <a:ext cx="10442201" cy="967553"/>
          </a:xfrm>
        </p:spPr>
        <p:txBody>
          <a:bodyPr>
            <a:normAutofit/>
          </a:bodyPr>
          <a:lstStyle/>
          <a:p>
            <a:r>
              <a:rPr lang="en-US" sz="3200" dirty="0"/>
              <a:t>How to Disciple – Week 2</a:t>
            </a:r>
          </a:p>
        </p:txBody>
      </p:sp>
    </p:spTree>
    <p:extLst>
      <p:ext uri="{BB962C8B-B14F-4D97-AF65-F5344CB8AC3E}">
        <p14:creationId xmlns:p14="http://schemas.microsoft.com/office/powerpoint/2010/main" val="1552777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7CEC00-07BC-4A28-A5C2-6B150FD27317}"/>
              </a:ext>
            </a:extLst>
          </p:cNvPr>
          <p:cNvSpPr/>
          <p:nvPr/>
        </p:nvSpPr>
        <p:spPr>
          <a:xfrm>
            <a:off x="457200" y="269027"/>
            <a:ext cx="1115290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(7)  If ye abide in me, and my words abide in you, ye shall ask what ye will, and it shall be done unto you. </a:t>
            </a:r>
          </a:p>
          <a:p>
            <a:r>
              <a:rPr lang="en-US" sz="2800" dirty="0"/>
              <a:t>(8)  Herein is my Father glorified, that ye bear much fruit; so shall ye be my disciples. </a:t>
            </a:r>
          </a:p>
          <a:p>
            <a:endParaRPr lang="en-US" sz="2800" dirty="0"/>
          </a:p>
          <a:p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BFD9D1-3CF4-4133-A39E-55B6764D9CD0}"/>
              </a:ext>
            </a:extLst>
          </p:cNvPr>
          <p:cNvSpPr txBox="1"/>
          <p:nvPr/>
        </p:nvSpPr>
        <p:spPr>
          <a:xfrm>
            <a:off x="665018" y="6234545"/>
            <a:ext cx="1091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John 15:7-8</a:t>
            </a:r>
          </a:p>
        </p:txBody>
      </p:sp>
    </p:spTree>
    <p:extLst>
      <p:ext uri="{BB962C8B-B14F-4D97-AF65-F5344CB8AC3E}">
        <p14:creationId xmlns:p14="http://schemas.microsoft.com/office/powerpoint/2010/main" val="124804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7CEC00-07BC-4A28-A5C2-6B150FD27317}"/>
              </a:ext>
            </a:extLst>
          </p:cNvPr>
          <p:cNvSpPr/>
          <p:nvPr/>
        </p:nvSpPr>
        <p:spPr>
          <a:xfrm>
            <a:off x="457200" y="269027"/>
            <a:ext cx="11152909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(1)  After this I looked, and, behold, a door </a:t>
            </a:r>
            <a:r>
              <a:rPr lang="en-US" sz="2800" i="1" dirty="0"/>
              <a:t>was</a:t>
            </a:r>
            <a:r>
              <a:rPr lang="en-US" sz="2800" dirty="0"/>
              <a:t> opened in heaven: and the first voice which I heard </a:t>
            </a:r>
            <a:r>
              <a:rPr lang="en-US" sz="2800" i="1" dirty="0"/>
              <a:t>was</a:t>
            </a:r>
            <a:r>
              <a:rPr lang="en-US" sz="2800" dirty="0"/>
              <a:t> as it were of a trumpet talking with me; which said, Come up hither, and I will shew thee things which must be hereafter. </a:t>
            </a:r>
          </a:p>
          <a:p>
            <a:r>
              <a:rPr lang="en-US" sz="2800" dirty="0"/>
              <a:t>(2)  And immediately I was in the spirit: and, behold, a throne was set in heaven, and </a:t>
            </a:r>
            <a:r>
              <a:rPr lang="en-US" sz="2800" i="1" dirty="0"/>
              <a:t>one</a:t>
            </a:r>
            <a:r>
              <a:rPr lang="en-US" sz="2800" dirty="0"/>
              <a:t> sat on the throne. </a:t>
            </a:r>
          </a:p>
          <a:p>
            <a:r>
              <a:rPr lang="en-US" sz="2800" dirty="0"/>
              <a:t>(3)  And he that sat was to look upon like a jasper and a sardine stone: and </a:t>
            </a:r>
            <a:r>
              <a:rPr lang="en-US" sz="2800" i="1" dirty="0"/>
              <a:t>there was</a:t>
            </a:r>
            <a:r>
              <a:rPr lang="en-US" sz="2800" dirty="0"/>
              <a:t> a rainbow round about the throne, in sight like unto an emerald. </a:t>
            </a:r>
          </a:p>
          <a:p>
            <a:r>
              <a:rPr lang="en-US" sz="2800" dirty="0"/>
              <a:t>(4)  And round about the throne </a:t>
            </a:r>
            <a:r>
              <a:rPr lang="en-US" sz="2800" i="1" dirty="0"/>
              <a:t>were</a:t>
            </a:r>
            <a:r>
              <a:rPr lang="en-US" sz="2800" dirty="0"/>
              <a:t> four and twenty seats: and upon the seats I saw four and twenty elders sitting, clothed in white raiment; and they had on their heads crowns of gold. </a:t>
            </a:r>
          </a:p>
          <a:p>
            <a:endParaRPr lang="en-US" sz="2800" dirty="0"/>
          </a:p>
          <a:p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BFD9D1-3CF4-4133-A39E-55B6764D9CD0}"/>
              </a:ext>
            </a:extLst>
          </p:cNvPr>
          <p:cNvSpPr txBox="1"/>
          <p:nvPr/>
        </p:nvSpPr>
        <p:spPr>
          <a:xfrm>
            <a:off x="665018" y="6234545"/>
            <a:ext cx="1091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Rev 4:1-4</a:t>
            </a:r>
          </a:p>
        </p:txBody>
      </p:sp>
    </p:spTree>
    <p:extLst>
      <p:ext uri="{BB962C8B-B14F-4D97-AF65-F5344CB8AC3E}">
        <p14:creationId xmlns:p14="http://schemas.microsoft.com/office/powerpoint/2010/main" val="1275059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90A2-E3E0-4A8E-97E6-5D6924CF8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Point of Worship from Lesson One:  Salvation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4AEBAD-142D-417B-8CB4-794DBC5393F3}"/>
              </a:ext>
            </a:extLst>
          </p:cNvPr>
          <p:cNvSpPr/>
          <p:nvPr/>
        </p:nvSpPr>
        <p:spPr>
          <a:xfrm>
            <a:off x="1662545" y="1964353"/>
            <a:ext cx="782781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Your entrance into God’s family is through a spiritual birth. </a:t>
            </a:r>
          </a:p>
          <a:p>
            <a:r>
              <a:rPr lang="en-US" sz="2800" dirty="0">
                <a:latin typeface="Calibri" panose="020F0502020204030204" pitchFamily="34" charset="0"/>
              </a:rPr>
              <a:t>3. You have been adopted into God’s family, and God is your heavenly Father. </a:t>
            </a:r>
          </a:p>
          <a:p>
            <a:endParaRPr lang="en-US" sz="2800" dirty="0">
              <a:latin typeface="Calibri" panose="020F0502020204030204" pitchFamily="34" charset="0"/>
            </a:endParaRPr>
          </a:p>
          <a:p>
            <a:r>
              <a:rPr lang="en-US" sz="2800" i="1" dirty="0">
                <a:latin typeface="Calibri" panose="020F0502020204030204" pitchFamily="34" charset="0"/>
              </a:rPr>
              <a:t>“For ye have not received the spirit of bondage again to fear; but ye have received the Spirit of adoption, whereby we cry, Abba, Father.” </a:t>
            </a:r>
            <a:endParaRPr lang="en-US" sz="2800" dirty="0">
              <a:latin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</a:rPr>
              <a:t>– Romans 8:15 </a:t>
            </a:r>
          </a:p>
          <a:p>
            <a:r>
              <a:rPr lang="en-US" sz="2800" dirty="0">
                <a:latin typeface="Calibri" panose="020F0502020204030204" pitchFamily="34" charset="0"/>
              </a:rPr>
              <a:t>4. Now that you are saved, God no longer deals with you as a sinner, but as His child. </a:t>
            </a:r>
          </a:p>
          <a:p>
            <a:endParaRPr 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46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90A2-E3E0-4A8E-97E6-5D6924CF8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Point of Worship from Lesson One:  Salvation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4AEBAD-142D-417B-8CB4-794DBC5393F3}"/>
              </a:ext>
            </a:extLst>
          </p:cNvPr>
          <p:cNvSpPr/>
          <p:nvPr/>
        </p:nvSpPr>
        <p:spPr>
          <a:xfrm>
            <a:off x="1662545" y="1964353"/>
            <a:ext cx="782781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Your entrance into God’s family is through a spiritual birth. </a:t>
            </a:r>
          </a:p>
          <a:p>
            <a:r>
              <a:rPr lang="en-US" sz="2800" dirty="0">
                <a:latin typeface="Calibri" panose="020F0502020204030204" pitchFamily="34" charset="0"/>
              </a:rPr>
              <a:t>3. You have been adopted into God’s family, and God is your heavenly Father. </a:t>
            </a:r>
          </a:p>
          <a:p>
            <a:endParaRPr lang="en-US" sz="2800" dirty="0">
              <a:latin typeface="Calibri" panose="020F0502020204030204" pitchFamily="34" charset="0"/>
            </a:endParaRPr>
          </a:p>
          <a:p>
            <a:r>
              <a:rPr lang="en-US" sz="2800" i="1" dirty="0">
                <a:latin typeface="Calibri" panose="020F0502020204030204" pitchFamily="34" charset="0"/>
              </a:rPr>
              <a:t>“For ye have not received the spirit of bondage again to fear; but ye have received the Spirit of adoption, whereby we cry, Abba, Father.” </a:t>
            </a:r>
            <a:endParaRPr lang="en-US" sz="2800" dirty="0">
              <a:latin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</a:rPr>
              <a:t>– Romans 8:15 </a:t>
            </a:r>
          </a:p>
          <a:p>
            <a:r>
              <a:rPr lang="en-US" sz="2800" dirty="0">
                <a:latin typeface="Calibri" panose="020F0502020204030204" pitchFamily="34" charset="0"/>
              </a:rPr>
              <a:t>4. Now that you are saved, God no longer deals with you as a sinner, but as His child. </a:t>
            </a:r>
          </a:p>
          <a:p>
            <a:endParaRPr 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2A21C7-25DA-43A2-8FE7-563BD2D7B215}"/>
              </a:ext>
            </a:extLst>
          </p:cNvPr>
          <p:cNvSpPr txBox="1"/>
          <p:nvPr/>
        </p:nvSpPr>
        <p:spPr>
          <a:xfrm>
            <a:off x="10668000" y="4082534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“W”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1453DF1-91AC-4853-AF55-F2B3FADABE85}"/>
              </a:ext>
            </a:extLst>
          </p:cNvPr>
          <p:cNvCxnSpPr>
            <a:cxnSpLocks/>
          </p:cNvCxnSpPr>
          <p:nvPr/>
        </p:nvCxnSpPr>
        <p:spPr>
          <a:xfrm flipH="1">
            <a:off x="9520518" y="4428020"/>
            <a:ext cx="1147482" cy="355467"/>
          </a:xfrm>
          <a:prstGeom prst="straightConnector1">
            <a:avLst/>
          </a:prstGeom>
          <a:ln w="47625">
            <a:solidFill>
              <a:schemeClr val="tx1">
                <a:lumMod val="95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16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90A2-E3E0-4A8E-97E6-5D6924CF8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 Thrones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4AEBAD-142D-417B-8CB4-794DBC5393F3}"/>
              </a:ext>
            </a:extLst>
          </p:cNvPr>
          <p:cNvSpPr/>
          <p:nvPr/>
        </p:nvSpPr>
        <p:spPr>
          <a:xfrm>
            <a:off x="1662545" y="1964353"/>
            <a:ext cx="782781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A0FE6F-4C9D-43CD-942F-078D6C0993C3}"/>
              </a:ext>
            </a:extLst>
          </p:cNvPr>
          <p:cNvSpPr/>
          <p:nvPr/>
        </p:nvSpPr>
        <p:spPr>
          <a:xfrm>
            <a:off x="1362635" y="2828836"/>
            <a:ext cx="91977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Perhaps a disciple used to hang out with his/her </a:t>
            </a:r>
            <a:r>
              <a:rPr lang="en-US" sz="3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DEALER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(Devil’s throne) now they hang out with their </a:t>
            </a:r>
            <a:r>
              <a:rPr lang="en-US" sz="3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DISCIPLER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(God’s throne).  The </a:t>
            </a:r>
            <a:r>
              <a:rPr lang="en-US" sz="3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CURSER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(Devil’s throne) is now in the </a:t>
            </a:r>
            <a:r>
              <a:rPr lang="en-US" sz="3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CHOIR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(God’s throne), etc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55289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B09EE-1333-415C-9A70-A1B94184B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165412"/>
            <a:ext cx="10561418" cy="2932055"/>
          </a:xfrm>
        </p:spPr>
        <p:txBody>
          <a:bodyPr/>
          <a:lstStyle/>
          <a:p>
            <a:pPr algn="l"/>
            <a:r>
              <a:rPr lang="en-US" sz="3600" dirty="0"/>
              <a:t>Goal 2: Establish the disciple in </a:t>
            </a:r>
            <a:r>
              <a:rPr lang="en-US" sz="3600" u="sng" dirty="0"/>
              <a:t>THE WORD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F07E9-4342-4F93-935F-90824EF4A4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dirty="0"/>
              <a:t>The 4 Goals</a:t>
            </a:r>
          </a:p>
        </p:txBody>
      </p:sp>
    </p:spTree>
    <p:extLst>
      <p:ext uri="{BB962C8B-B14F-4D97-AF65-F5344CB8AC3E}">
        <p14:creationId xmlns:p14="http://schemas.microsoft.com/office/powerpoint/2010/main" val="1145856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90A2-E3E0-4A8E-97E6-5D6924CF8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Established in the Word: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4AEBAD-142D-417B-8CB4-794DBC5393F3}"/>
              </a:ext>
            </a:extLst>
          </p:cNvPr>
          <p:cNvSpPr/>
          <p:nvPr/>
        </p:nvSpPr>
        <p:spPr>
          <a:xfrm>
            <a:off x="286871" y="2201307"/>
            <a:ext cx="117437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It gives them the </a:t>
            </a:r>
            <a:r>
              <a:rPr lang="en-US" sz="3600" u="sng" dirty="0"/>
              <a:t>FINAL AUTHORITY </a:t>
            </a:r>
            <a:r>
              <a:rPr lang="en-US" sz="3600" dirty="0"/>
              <a:t>to live their life by. The disciple must get his absolute authority from the Word of God. (2 </a:t>
            </a:r>
            <a:r>
              <a:rPr lang="en-US" sz="3600" dirty="0" err="1"/>
              <a:t>Pe</a:t>
            </a:r>
            <a:r>
              <a:rPr lang="en-US" sz="3600" dirty="0"/>
              <a:t> 1:19)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It gives them a way to </a:t>
            </a:r>
            <a:r>
              <a:rPr lang="en-US" sz="3600" u="sng" dirty="0"/>
              <a:t>GROW</a:t>
            </a:r>
            <a:r>
              <a:rPr lang="en-US" sz="3600" dirty="0"/>
              <a:t> in Christ. – spiritual food required for spiritual growth.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It keeps them from the </a:t>
            </a:r>
            <a:r>
              <a:rPr lang="en-US" sz="3600" u="sng" dirty="0"/>
              <a:t>DECEPTION</a:t>
            </a:r>
            <a:r>
              <a:rPr lang="en-US" sz="3600" dirty="0"/>
              <a:t> of the world around them. (</a:t>
            </a:r>
            <a:r>
              <a:rPr lang="en-US" sz="3600" dirty="0" err="1"/>
              <a:t>Eph</a:t>
            </a:r>
            <a:r>
              <a:rPr lang="en-US" sz="3600" dirty="0"/>
              <a:t> 4:14)</a:t>
            </a:r>
          </a:p>
        </p:txBody>
      </p:sp>
    </p:spTree>
    <p:extLst>
      <p:ext uri="{BB962C8B-B14F-4D97-AF65-F5344CB8AC3E}">
        <p14:creationId xmlns:p14="http://schemas.microsoft.com/office/powerpoint/2010/main" val="1044018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90A2-E3E0-4A8E-97E6-5D6924CF8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Tips for establishing the disciple in the Word of God: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A1E38C-779B-4BF2-AF54-3DD99FECDCB9}"/>
              </a:ext>
            </a:extLst>
          </p:cNvPr>
          <p:cNvSpPr/>
          <p:nvPr/>
        </p:nvSpPr>
        <p:spPr>
          <a:xfrm>
            <a:off x="322729" y="3333981"/>
            <a:ext cx="11600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/>
              <a:t>ACCOUNTABILITY:</a:t>
            </a:r>
            <a:r>
              <a:rPr lang="en-US" sz="3600" dirty="0"/>
              <a:t>  In discipleship, the key  to success is accountability.</a:t>
            </a:r>
            <a:endParaRPr lang="en-US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77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90A2-E3E0-4A8E-97E6-5D6924CF8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Tips for establishing the disciple in the Word of God: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A1E38C-779B-4BF2-AF54-3DD99FECDCB9}"/>
              </a:ext>
            </a:extLst>
          </p:cNvPr>
          <p:cNvSpPr/>
          <p:nvPr/>
        </p:nvSpPr>
        <p:spPr>
          <a:xfrm>
            <a:off x="322729" y="3333981"/>
            <a:ext cx="11600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AUTHORITY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The WORD OF GOD must be the disciple’s absolute authority. </a:t>
            </a:r>
            <a:endParaRPr lang="en-US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93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90A2-E3E0-4A8E-97E6-5D6924CF8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Tips for establishing the disciple in the Word of God: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A1E38C-779B-4BF2-AF54-3DD99FECDCB9}"/>
              </a:ext>
            </a:extLst>
          </p:cNvPr>
          <p:cNvSpPr/>
          <p:nvPr/>
        </p:nvSpPr>
        <p:spPr>
          <a:xfrm>
            <a:off x="322729" y="3333981"/>
            <a:ext cx="11600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beginning each lesson with a determination to </a:t>
            </a:r>
            <a:r>
              <a:rPr lang="en-US" sz="3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what we will learn from the WOG. </a:t>
            </a:r>
            <a:endParaRPr lang="en-US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177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90A2-E3E0-4A8E-97E6-5D6924CF8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Tips Getting Started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F36A5B-73E2-4166-A6EA-B68D14BEDF18}"/>
              </a:ext>
            </a:extLst>
          </p:cNvPr>
          <p:cNvSpPr/>
          <p:nvPr/>
        </p:nvSpPr>
        <p:spPr>
          <a:xfrm>
            <a:off x="1183342" y="2941638"/>
            <a:ext cx="10198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Make sure the goals are real to you in an experiential way--established in your life, then </a:t>
            </a:r>
            <a:r>
              <a:rPr lang="en-US" sz="3600" u="sng" dirty="0"/>
              <a:t>REPRODUCE </a:t>
            </a:r>
            <a:r>
              <a:rPr lang="en-US" sz="3600" dirty="0"/>
              <a:t>that in the life of the disciple.</a:t>
            </a:r>
            <a:r>
              <a:rPr lang="en-US" sz="3600" b="1" dirty="0"/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01532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12" name="Freeform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ounded 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3E920E5-3C5D-4E51-8930-0A1775E7A6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6341" r="6408" b="-3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C69C8D-C75A-45E6-A334-5140A1260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/>
              <a:t>Point of Reflection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59C54B-EA03-424E-8402-0DE82A41A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8713" y="2413000"/>
            <a:ext cx="3404372" cy="3632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2" charset="2"/>
              <a:buChar char=""/>
            </a:pPr>
            <a:r>
              <a:rPr lang="en-US" sz="2400" dirty="0"/>
              <a:t>Are you established in the Word of God?</a:t>
            </a:r>
          </a:p>
          <a:p>
            <a:pPr>
              <a:buFont typeface="Wingdings 2" charset="2"/>
              <a:buChar char=""/>
            </a:pPr>
            <a:r>
              <a:rPr lang="en-US" sz="2400" dirty="0"/>
              <a:t>If you reproduce you, are there 2 disciples established in the WOG?</a:t>
            </a:r>
          </a:p>
        </p:txBody>
      </p:sp>
    </p:spTree>
    <p:extLst>
      <p:ext uri="{BB962C8B-B14F-4D97-AF65-F5344CB8AC3E}">
        <p14:creationId xmlns:p14="http://schemas.microsoft.com/office/powerpoint/2010/main" val="3091318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B09EE-1333-415C-9A70-A1B94184B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165412"/>
            <a:ext cx="10561418" cy="2932055"/>
          </a:xfrm>
        </p:spPr>
        <p:txBody>
          <a:bodyPr/>
          <a:lstStyle/>
          <a:p>
            <a:pPr algn="l"/>
            <a:r>
              <a:rPr lang="en-US" sz="3600" dirty="0"/>
              <a:t>Goal 3: Establish the disciple in </a:t>
            </a:r>
            <a:r>
              <a:rPr lang="en-US" sz="3600" u="sng" dirty="0"/>
              <a:t>THE LOCAL CHURCH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F07E9-4342-4F93-935F-90824EF4A4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dirty="0"/>
              <a:t>The 4 Goals</a:t>
            </a:r>
          </a:p>
        </p:txBody>
      </p:sp>
    </p:spTree>
    <p:extLst>
      <p:ext uri="{BB962C8B-B14F-4D97-AF65-F5344CB8AC3E}">
        <p14:creationId xmlns:p14="http://schemas.microsoft.com/office/powerpoint/2010/main" val="2835014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7CEC00-07BC-4A28-A5C2-6B150FD27317}"/>
              </a:ext>
            </a:extLst>
          </p:cNvPr>
          <p:cNvSpPr/>
          <p:nvPr/>
        </p:nvSpPr>
        <p:spPr>
          <a:xfrm>
            <a:off x="457200" y="269027"/>
            <a:ext cx="1115290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(24)  And let us consider one another to provoke unto love and to good works: </a:t>
            </a:r>
          </a:p>
          <a:p>
            <a:r>
              <a:rPr lang="en-US" sz="2800" dirty="0"/>
              <a:t>(25)  Not forsaking the assembling of ourselves together, as the manner of some </a:t>
            </a:r>
            <a:r>
              <a:rPr lang="en-US" sz="2800" i="1" dirty="0"/>
              <a:t>is;</a:t>
            </a:r>
            <a:r>
              <a:rPr lang="en-US" sz="2800" dirty="0"/>
              <a:t> but exhorting </a:t>
            </a:r>
            <a:r>
              <a:rPr lang="en-US" sz="2800" i="1" dirty="0"/>
              <a:t>one another:</a:t>
            </a:r>
            <a:r>
              <a:rPr lang="en-US" sz="2800" dirty="0"/>
              <a:t> and so much the more, as ye see the day approaching. </a:t>
            </a:r>
          </a:p>
          <a:p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BFD9D1-3CF4-4133-A39E-55B6764D9CD0}"/>
              </a:ext>
            </a:extLst>
          </p:cNvPr>
          <p:cNvSpPr txBox="1"/>
          <p:nvPr/>
        </p:nvSpPr>
        <p:spPr>
          <a:xfrm>
            <a:off x="1011382" y="5985163"/>
            <a:ext cx="1091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Heb. 10:24-25</a:t>
            </a:r>
          </a:p>
        </p:txBody>
      </p:sp>
    </p:spTree>
    <p:extLst>
      <p:ext uri="{BB962C8B-B14F-4D97-AF65-F5344CB8AC3E}">
        <p14:creationId xmlns:p14="http://schemas.microsoft.com/office/powerpoint/2010/main" val="1628272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90A2-E3E0-4A8E-97E6-5D6924CF8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 3: You are to establish the disciple in the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CHURCH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(Heb. 10:24-25).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F79114-2461-44ED-94C5-D1DDC45D968D}"/>
              </a:ext>
            </a:extLst>
          </p:cNvPr>
          <p:cNvSpPr/>
          <p:nvPr/>
        </p:nvSpPr>
        <p:spPr>
          <a:xfrm>
            <a:off x="810000" y="2935917"/>
            <a:ext cx="11382000" cy="3259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The Lord Jesus established a body of people to function as </a:t>
            </a:r>
            <a:r>
              <a:rPr lang="en-US" sz="2800" u="sng" dirty="0"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Jn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17:11, 18-26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It gives them an </a:t>
            </a:r>
            <a:r>
              <a:rPr lang="en-US" sz="2800" u="sng" dirty="0">
                <a:ea typeface="Calibri" panose="020F0502020204030204" pitchFamily="34" charset="0"/>
                <a:cs typeface="Times New Roman" panose="02020603050405020304" pitchFamily="18" charset="0"/>
              </a:rPr>
              <a:t>IDENTITY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in the Body of Christ. (1 Co 12:27)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It gives them a place to </a:t>
            </a:r>
            <a:r>
              <a:rPr lang="en-US" sz="2800" u="sng" dirty="0">
                <a:ea typeface="Calibri" panose="020F0502020204030204" pitchFamily="34" charset="0"/>
                <a:cs typeface="Times New Roman" panose="02020603050405020304" pitchFamily="18" charset="0"/>
              </a:rPr>
              <a:t>GROW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Eph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4:11-16)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It provides them with </a:t>
            </a:r>
            <a:r>
              <a:rPr lang="en-US" sz="2800" u="sng" dirty="0">
                <a:ea typeface="Calibri" panose="020F0502020204030204" pitchFamily="34" charset="0"/>
                <a:cs typeface="Times New Roman" panose="02020603050405020304" pitchFamily="18" charset="0"/>
              </a:rPr>
              <a:t>ACCOUNTABILITY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. (Rom 15:14)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It provides them with a place and structure to be </a:t>
            </a:r>
            <a:r>
              <a:rPr lang="en-US" sz="2800" u="sng" dirty="0">
                <a:ea typeface="Calibri" panose="020F0502020204030204" pitchFamily="34" charset="0"/>
                <a:cs typeface="Times New Roman" panose="02020603050405020304" pitchFamily="18" charset="0"/>
              </a:rPr>
              <a:t>EQUIPPED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for ministry! (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Eph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4:16)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674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90A2-E3E0-4A8E-97E6-5D6924CF8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Practical tips for establishing the disciple in the local church: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8B3D40-3EB0-4AD3-BFA3-8302117B2CEF}"/>
              </a:ext>
            </a:extLst>
          </p:cNvPr>
          <p:cNvSpPr/>
          <p:nvPr/>
        </p:nvSpPr>
        <p:spPr>
          <a:xfrm>
            <a:off x="3209365" y="2627953"/>
            <a:ext cx="6096000" cy="36490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disciple must have a </a:t>
            </a:r>
            <a:r>
              <a:rPr lang="en-US" sz="3600" b="1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VEHICLE </a:t>
            </a:r>
            <a:r>
              <a:rPr lang="en-US" sz="3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US" sz="3600" b="1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 </a:t>
            </a:r>
            <a:r>
              <a:rPr lang="en-US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work out God’s plan for this life.   God’s ordained structure is the local church.  </a:t>
            </a:r>
            <a:endParaRPr lang="en-US" sz="3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782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47988-4AF5-47A3-8A8C-488C07FB3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Point of Reflection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0086C60-7032-4CB9-A548-ABA8F0E994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391" r="2039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50F5D7-6BD6-4925-90A7-B0BCFDA01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4728" y="2757061"/>
            <a:ext cx="4852988" cy="3516365"/>
          </a:xfrm>
        </p:spPr>
        <p:txBody>
          <a:bodyPr>
            <a:normAutofit/>
          </a:bodyPr>
          <a:lstStyle/>
          <a:p>
            <a:r>
              <a:rPr lang="en-US" sz="2800" dirty="0"/>
              <a:t>Where are you?</a:t>
            </a:r>
          </a:p>
          <a:p>
            <a:r>
              <a:rPr lang="en-US" sz="2800" dirty="0"/>
              <a:t>Are you submitted to the structure of the local church?</a:t>
            </a:r>
          </a:p>
        </p:txBody>
      </p:sp>
    </p:spTree>
    <p:extLst>
      <p:ext uri="{BB962C8B-B14F-4D97-AF65-F5344CB8AC3E}">
        <p14:creationId xmlns:p14="http://schemas.microsoft.com/office/powerpoint/2010/main" val="2963223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B09EE-1333-415C-9A70-A1B94184B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165412"/>
            <a:ext cx="10561418" cy="2932055"/>
          </a:xfrm>
        </p:spPr>
        <p:txBody>
          <a:bodyPr/>
          <a:lstStyle/>
          <a:p>
            <a:pPr algn="l"/>
            <a:r>
              <a:rPr lang="en-US" sz="3600" dirty="0"/>
              <a:t>Goal 4: Establish the disciple in </a:t>
            </a:r>
            <a:r>
              <a:rPr lang="en-US" sz="3600" u="sng" dirty="0"/>
              <a:t>MINISTRY</a:t>
            </a:r>
            <a:r>
              <a:rPr lang="en-US" sz="3600" dirty="0"/>
              <a:t>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F07E9-4342-4F93-935F-90824EF4A4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dirty="0"/>
              <a:t>The 4 Goals</a:t>
            </a:r>
          </a:p>
        </p:txBody>
      </p:sp>
    </p:spTree>
    <p:extLst>
      <p:ext uri="{BB962C8B-B14F-4D97-AF65-F5344CB8AC3E}">
        <p14:creationId xmlns:p14="http://schemas.microsoft.com/office/powerpoint/2010/main" val="3755720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14CD8-5617-4CDD-B885-3F08FDB6B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Goal 4:  Established in Ministry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63FC9-359E-4E5C-80A7-8EDF9F137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57" y="2222287"/>
            <a:ext cx="11727543" cy="5005827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includes them in our God-given </a:t>
            </a:r>
            <a:r>
              <a:rPr lang="en-US" sz="32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brings them to the place where they can </a:t>
            </a:r>
            <a:r>
              <a:rPr lang="en-US" sz="3200" b="1" u="sng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­</a:t>
            </a:r>
            <a:r>
              <a:rPr lang="en-US" sz="3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REPRODUCE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172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E582-7A6B-48C5-BE4F-E3ADA0C87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Reflection:  </a:t>
            </a:r>
            <a:r>
              <a:rPr lang="en-US" sz="3200" dirty="0"/>
              <a:t>First: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9808BD-64D2-4819-8B5D-20D2F7FDCE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C7CD6-A326-43CC-9BEA-111383C49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Are you established in ministry?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2021B6-EE35-432D-9B81-D6EE94540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596" y="1114479"/>
            <a:ext cx="5675404" cy="451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45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14CD8-5617-4CDD-B885-3F08FDB6B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Goal 4:  Established in Ministry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63FC9-359E-4E5C-80A7-8EDF9F137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57" y="2222287"/>
            <a:ext cx="11727543" cy="5005827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job is not complete until your disciple has begun an active </a:t>
            </a:r>
            <a:r>
              <a:rPr lang="en-US" sz="3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INVOLVEMENT/PARTICIPATION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work of Jesus Christ.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30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90A2-E3E0-4A8E-97E6-5D6924CF8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Tips Getting Started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BB6B43-39D5-412B-891F-EDC80F92A020}"/>
              </a:ext>
            </a:extLst>
          </p:cNvPr>
          <p:cNvSpPr/>
          <p:nvPr/>
        </p:nvSpPr>
        <p:spPr>
          <a:xfrm>
            <a:off x="1255059" y="3105835"/>
            <a:ext cx="92695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NEVER forget to have the lesson speak to you </a:t>
            </a:r>
            <a:r>
              <a:rPr lang="en-US" sz="3600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en-US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Failure to do so leads to a </a:t>
            </a:r>
            <a:r>
              <a:rPr lang="en-US" sz="3600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FALL.</a:t>
            </a:r>
            <a:endParaRPr lang="en-US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0371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14CD8-5617-4CDD-B885-3F08FDB6B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Goal 4:  Established in Ministry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63FC9-359E-4E5C-80A7-8EDF9F137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57" y="2222287"/>
            <a:ext cx="11727543" cy="5005827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note of this underlying concept you as mentor and disciple must understand:   A disciple must </a:t>
            </a:r>
            <a:r>
              <a:rPr lang="en-US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UP HIS CROSS.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1719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13" name="Freeform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ounded 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baby lying on a bed&#10;&#10;Description generated with very high confidence">
            <a:extLst>
              <a:ext uri="{FF2B5EF4-FFF2-40B4-BE49-F238E27FC236}">
                <a16:creationId xmlns:a16="http://schemas.microsoft.com/office/drawing/2014/main" id="{F19ABE41-C695-4122-B343-025C0C9952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0061" r="41543" b="-1"/>
          <a:stretch/>
        </p:blipFill>
        <p:spPr>
          <a:xfrm rot="16200000">
            <a:off x="6258030" y="604205"/>
            <a:ext cx="4330205" cy="5638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16EBFB-BC33-41B9-B486-F6C6F7025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/>
              <a:t>Random Cute Baby with Uncle Jonathan photo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64CCDA-DAAC-4CAE-A6CE-B60A9F768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8713" y="2413000"/>
            <a:ext cx="3404372" cy="3632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dirty="0"/>
              <a:t>Sorry, Grandpa moment. </a:t>
            </a:r>
          </a:p>
        </p:txBody>
      </p:sp>
    </p:spTree>
    <p:extLst>
      <p:ext uri="{BB962C8B-B14F-4D97-AF65-F5344CB8AC3E}">
        <p14:creationId xmlns:p14="http://schemas.microsoft.com/office/powerpoint/2010/main" val="1219969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7CEC00-07BC-4A28-A5C2-6B150FD27317}"/>
              </a:ext>
            </a:extLst>
          </p:cNvPr>
          <p:cNvSpPr/>
          <p:nvPr/>
        </p:nvSpPr>
        <p:spPr>
          <a:xfrm>
            <a:off x="457200" y="269027"/>
            <a:ext cx="1115290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Thou art worthy, O Lord, to receive glory and </a:t>
            </a:r>
            <a:r>
              <a:rPr lang="en-US" sz="2800" dirty="0" err="1"/>
              <a:t>honour</a:t>
            </a:r>
            <a:r>
              <a:rPr lang="en-US" sz="2800" dirty="0"/>
              <a:t> and power: for thou hast created all things, and for thy pleasure they are and were created. </a:t>
            </a:r>
          </a:p>
          <a:p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BFD9D1-3CF4-4133-A39E-55B6764D9CD0}"/>
              </a:ext>
            </a:extLst>
          </p:cNvPr>
          <p:cNvSpPr txBox="1"/>
          <p:nvPr/>
        </p:nvSpPr>
        <p:spPr>
          <a:xfrm>
            <a:off x="665018" y="6234545"/>
            <a:ext cx="1091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Rev. 4:11</a:t>
            </a:r>
          </a:p>
        </p:txBody>
      </p:sp>
    </p:spTree>
    <p:extLst>
      <p:ext uri="{BB962C8B-B14F-4D97-AF65-F5344CB8AC3E}">
        <p14:creationId xmlns:p14="http://schemas.microsoft.com/office/powerpoint/2010/main" val="434221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968C5-7721-4FC1-815B-19961702B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Point of Reflection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7D9445-5148-44DD-9ECA-7056E185B5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B2148B-3E69-4CB7-B279-030BBDC8B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Can you tell someone, “Follow me as I follow Christ?”  </a:t>
            </a:r>
          </a:p>
          <a:p>
            <a:r>
              <a:rPr lang="en-US" sz="2400" dirty="0"/>
              <a:t>Is your life a separated pursuit?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B1CF660-C732-48C8-8584-B5E5A7BFEC2A}"/>
              </a:ext>
            </a:extLst>
          </p:cNvPr>
          <p:cNvSpPr txBox="1">
            <a:spLocks/>
          </p:cNvSpPr>
          <p:nvPr/>
        </p:nvSpPr>
        <p:spPr bwMode="auto">
          <a:xfrm>
            <a:off x="6250517" y="15240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76B442-5FB8-4943-AA9F-0BFBA92EF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774" y="142832"/>
            <a:ext cx="5517367" cy="657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63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7CEC00-07BC-4A28-A5C2-6B150FD27317}"/>
              </a:ext>
            </a:extLst>
          </p:cNvPr>
          <p:cNvSpPr/>
          <p:nvPr/>
        </p:nvSpPr>
        <p:spPr>
          <a:xfrm>
            <a:off x="457200" y="269027"/>
            <a:ext cx="1115290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E84C22"/>
              </a:buClr>
            </a:pPr>
            <a:r>
              <a:rPr lang="en-US" sz="2600" dirty="0">
                <a:solidFill>
                  <a:prstClr val="white"/>
                </a:solidFill>
              </a:rPr>
              <a:t>(11)  And he gave some, apostles; and some, prophets; and some, evangelists; and some, pastors and teachers; (12)  For the perfecting of the saints, for the work of the ministry, for the edifying of the body of Christ: (13)  Till we all come in the unity of the faith, and of the knowledge of the Son of God, unto a perfect man, unto the measure of the stature of the fulness of Christ: (14)  That we </a:t>
            </a:r>
            <a:r>
              <a:rPr lang="en-US" sz="2600" i="1" dirty="0">
                <a:solidFill>
                  <a:prstClr val="white"/>
                </a:solidFill>
              </a:rPr>
              <a:t>henceforth</a:t>
            </a:r>
            <a:r>
              <a:rPr lang="en-US" sz="2600" dirty="0">
                <a:solidFill>
                  <a:prstClr val="white"/>
                </a:solidFill>
              </a:rPr>
              <a:t> be no more children, tossed to and </a:t>
            </a:r>
            <a:r>
              <a:rPr lang="en-US" sz="2600" dirty="0" err="1">
                <a:solidFill>
                  <a:prstClr val="white"/>
                </a:solidFill>
              </a:rPr>
              <a:t>fro</a:t>
            </a:r>
            <a:r>
              <a:rPr lang="en-US" sz="2600" dirty="0">
                <a:solidFill>
                  <a:prstClr val="white"/>
                </a:solidFill>
              </a:rPr>
              <a:t>, and carried about with every wind of doctrine, by the sleight of men, </a:t>
            </a:r>
            <a:r>
              <a:rPr lang="en-US" sz="2600" i="1" dirty="0">
                <a:solidFill>
                  <a:prstClr val="white"/>
                </a:solidFill>
              </a:rPr>
              <a:t>and</a:t>
            </a:r>
            <a:r>
              <a:rPr lang="en-US" sz="2600" dirty="0">
                <a:solidFill>
                  <a:prstClr val="white"/>
                </a:solidFill>
              </a:rPr>
              <a:t> cunning craftiness, whereby they lie in wait to deceive; (15)  But speaking the truth in love, may grow up into him in all things, which is the head, </a:t>
            </a:r>
            <a:r>
              <a:rPr lang="en-US" sz="2600" i="1" dirty="0">
                <a:solidFill>
                  <a:prstClr val="white"/>
                </a:solidFill>
              </a:rPr>
              <a:t>even</a:t>
            </a:r>
            <a:r>
              <a:rPr lang="en-US" sz="2600" dirty="0">
                <a:solidFill>
                  <a:prstClr val="white"/>
                </a:solidFill>
              </a:rPr>
              <a:t> Christ: (16)  From whom the whole body fitly joined together and compacted by that which every joint </a:t>
            </a:r>
            <a:r>
              <a:rPr lang="en-US" sz="2600" dirty="0" err="1">
                <a:solidFill>
                  <a:prstClr val="white"/>
                </a:solidFill>
              </a:rPr>
              <a:t>supplieth</a:t>
            </a:r>
            <a:r>
              <a:rPr lang="en-US" sz="2600" dirty="0">
                <a:solidFill>
                  <a:prstClr val="white"/>
                </a:solidFill>
              </a:rPr>
              <a:t>, according to the effectual working in the measure of every part, </a:t>
            </a:r>
            <a:r>
              <a:rPr lang="en-US" sz="2600" dirty="0" err="1">
                <a:solidFill>
                  <a:prstClr val="white"/>
                </a:solidFill>
              </a:rPr>
              <a:t>maketh</a:t>
            </a:r>
            <a:r>
              <a:rPr lang="en-US" sz="2600" dirty="0">
                <a:solidFill>
                  <a:prstClr val="white"/>
                </a:solidFill>
              </a:rPr>
              <a:t> increase of the body unto the edifying of itself in love.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BFD9D1-3CF4-4133-A39E-55B6764D9CD0}"/>
              </a:ext>
            </a:extLst>
          </p:cNvPr>
          <p:cNvSpPr txBox="1"/>
          <p:nvPr/>
        </p:nvSpPr>
        <p:spPr>
          <a:xfrm>
            <a:off x="665018" y="6234545"/>
            <a:ext cx="1091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Eph</a:t>
            </a:r>
            <a:r>
              <a:rPr lang="en-US" sz="2800" dirty="0"/>
              <a:t> 4:11-16</a:t>
            </a:r>
          </a:p>
        </p:txBody>
      </p:sp>
    </p:spTree>
    <p:extLst>
      <p:ext uri="{BB962C8B-B14F-4D97-AF65-F5344CB8AC3E}">
        <p14:creationId xmlns:p14="http://schemas.microsoft.com/office/powerpoint/2010/main" val="984229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90A2-E3E0-4A8E-97E6-5D6924CF8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“Philosophy”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69CD60-9C29-4871-9CA5-E1D985F03BAA}"/>
              </a:ext>
            </a:extLst>
          </p:cNvPr>
          <p:cNvSpPr/>
          <p:nvPr/>
        </p:nvSpPr>
        <p:spPr>
          <a:xfrm>
            <a:off x="1739153" y="3105835"/>
            <a:ext cx="93591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Discipleship is the mission and every member should be a part of it.  Make </a:t>
            </a:r>
            <a:r>
              <a:rPr lang="en-US" sz="3600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en-US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philosophy </a:t>
            </a:r>
            <a:r>
              <a:rPr lang="en-US" sz="3600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en-US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philosophy. </a:t>
            </a:r>
            <a:endParaRPr lang="en-US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141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B09EE-1333-415C-9A70-A1B94184B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165412"/>
            <a:ext cx="10561418" cy="2932055"/>
          </a:xfrm>
        </p:spPr>
        <p:txBody>
          <a:bodyPr/>
          <a:lstStyle/>
          <a:p>
            <a:pPr algn="l"/>
            <a:r>
              <a:rPr lang="en-US" sz="3600" dirty="0"/>
              <a:t>Goal 1: Establish the disciple in </a:t>
            </a:r>
            <a:r>
              <a:rPr lang="en-US" sz="3600" u="sng" dirty="0"/>
              <a:t>WORSHIP</a:t>
            </a:r>
            <a:r>
              <a:rPr lang="en-US" sz="3600" dirty="0"/>
              <a:t>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F07E9-4342-4F93-935F-90824EF4A4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dirty="0"/>
              <a:t>The 4 Goals</a:t>
            </a:r>
          </a:p>
        </p:txBody>
      </p:sp>
    </p:spTree>
    <p:extLst>
      <p:ext uri="{BB962C8B-B14F-4D97-AF65-F5344CB8AC3E}">
        <p14:creationId xmlns:p14="http://schemas.microsoft.com/office/powerpoint/2010/main" val="2106267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7CEC00-07BC-4A28-A5C2-6B150FD27317}"/>
              </a:ext>
            </a:extLst>
          </p:cNvPr>
          <p:cNvSpPr/>
          <p:nvPr/>
        </p:nvSpPr>
        <p:spPr>
          <a:xfrm>
            <a:off x="457200" y="269027"/>
            <a:ext cx="11152909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(23)  But the hour cometh, and now is, when the true worshippers shall worship the Father in spirit and in truth: for the Father </a:t>
            </a:r>
            <a:r>
              <a:rPr lang="en-US" sz="2800" dirty="0" err="1"/>
              <a:t>seeketh</a:t>
            </a:r>
            <a:r>
              <a:rPr lang="en-US" sz="2800" dirty="0"/>
              <a:t> such to worship him. </a:t>
            </a:r>
          </a:p>
          <a:p>
            <a:r>
              <a:rPr lang="en-US" sz="2800" dirty="0"/>
              <a:t>(24)  God </a:t>
            </a:r>
            <a:r>
              <a:rPr lang="en-US" sz="2800" i="1" dirty="0"/>
              <a:t>is</a:t>
            </a:r>
            <a:r>
              <a:rPr lang="en-US" sz="2800" dirty="0"/>
              <a:t> a Spirit: and they that worship him must worship </a:t>
            </a:r>
            <a:r>
              <a:rPr lang="en-US" sz="2800" i="1" dirty="0"/>
              <a:t>him</a:t>
            </a:r>
            <a:r>
              <a:rPr lang="en-US" sz="2800" dirty="0"/>
              <a:t> in spirit and in truth. 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E84C22"/>
              </a:buClr>
            </a:pPr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BFD9D1-3CF4-4133-A39E-55B6764D9CD0}"/>
              </a:ext>
            </a:extLst>
          </p:cNvPr>
          <p:cNvSpPr txBox="1"/>
          <p:nvPr/>
        </p:nvSpPr>
        <p:spPr>
          <a:xfrm>
            <a:off x="665018" y="6234545"/>
            <a:ext cx="1091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John 4:23-24</a:t>
            </a:r>
          </a:p>
        </p:txBody>
      </p:sp>
    </p:spTree>
    <p:extLst>
      <p:ext uri="{BB962C8B-B14F-4D97-AF65-F5344CB8AC3E}">
        <p14:creationId xmlns:p14="http://schemas.microsoft.com/office/powerpoint/2010/main" val="2555766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7CEC00-07BC-4A28-A5C2-6B150FD27317}"/>
              </a:ext>
            </a:extLst>
          </p:cNvPr>
          <p:cNvSpPr/>
          <p:nvPr/>
        </p:nvSpPr>
        <p:spPr>
          <a:xfrm>
            <a:off x="457200" y="269027"/>
            <a:ext cx="11152909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(17)  Bow down thine ear, and hear the words of the wise, and apply thine heart unto my knowledge. </a:t>
            </a:r>
          </a:p>
          <a:p>
            <a:r>
              <a:rPr lang="en-US" sz="2800" dirty="0"/>
              <a:t>(18)  For </a:t>
            </a:r>
            <a:r>
              <a:rPr lang="en-US" sz="2800" i="1" dirty="0"/>
              <a:t>it is</a:t>
            </a:r>
            <a:r>
              <a:rPr lang="en-US" sz="2800" dirty="0"/>
              <a:t> a pleasant thing if thou keep them within thee; they shall withal be fitted in thy lips. </a:t>
            </a:r>
          </a:p>
          <a:p>
            <a:r>
              <a:rPr lang="en-US" sz="2800" dirty="0"/>
              <a:t>(19)  That thy trust may be in the LORD, I have made known to thee this day, even to thee. </a:t>
            </a:r>
          </a:p>
          <a:p>
            <a:r>
              <a:rPr lang="en-US" sz="2800" dirty="0"/>
              <a:t>(20)  Have not I written to thee excellent things in counsels and knowledge, </a:t>
            </a:r>
          </a:p>
          <a:p>
            <a:r>
              <a:rPr lang="en-US" sz="2800" dirty="0"/>
              <a:t>(21)  That I might make thee know the certainty of the words of truth; that thou </a:t>
            </a:r>
            <a:r>
              <a:rPr lang="en-US" sz="2800" dirty="0" err="1"/>
              <a:t>mightest</a:t>
            </a:r>
            <a:r>
              <a:rPr lang="en-US" sz="2800" dirty="0"/>
              <a:t> answer the words of truth to them that send unto thee? </a:t>
            </a:r>
          </a:p>
          <a:p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BFD9D1-3CF4-4133-A39E-55B6764D9CD0}"/>
              </a:ext>
            </a:extLst>
          </p:cNvPr>
          <p:cNvSpPr txBox="1"/>
          <p:nvPr/>
        </p:nvSpPr>
        <p:spPr>
          <a:xfrm>
            <a:off x="665018" y="6234545"/>
            <a:ext cx="1091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Prov</a:t>
            </a:r>
            <a:r>
              <a:rPr lang="en-US" sz="2800" dirty="0"/>
              <a:t> 22:17-21</a:t>
            </a:r>
          </a:p>
        </p:txBody>
      </p:sp>
    </p:spTree>
    <p:extLst>
      <p:ext uri="{BB962C8B-B14F-4D97-AF65-F5344CB8AC3E}">
        <p14:creationId xmlns:p14="http://schemas.microsoft.com/office/powerpoint/2010/main" val="3620185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1222</TotalTime>
  <Words>1497</Words>
  <Application>Microsoft Office PowerPoint</Application>
  <PresentationFormat>Widescreen</PresentationFormat>
  <Paragraphs>101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Century Gothic</vt:lpstr>
      <vt:lpstr>Symbol</vt:lpstr>
      <vt:lpstr>Times New Roman</vt:lpstr>
      <vt:lpstr>Wingdings 2</vt:lpstr>
      <vt:lpstr>Quotable</vt:lpstr>
      <vt:lpstr>Discipleship</vt:lpstr>
      <vt:lpstr>Practical Tips Getting Started</vt:lpstr>
      <vt:lpstr>Practical Tips Getting Started</vt:lpstr>
      <vt:lpstr>Point of Reflection</vt:lpstr>
      <vt:lpstr>PowerPoint Presentation</vt:lpstr>
      <vt:lpstr>“Philosophy”</vt:lpstr>
      <vt:lpstr>Goal 1: Establish the disciple in WORSHIP  </vt:lpstr>
      <vt:lpstr>PowerPoint Presentation</vt:lpstr>
      <vt:lpstr>PowerPoint Presentation</vt:lpstr>
      <vt:lpstr>PowerPoint Presentation</vt:lpstr>
      <vt:lpstr>PowerPoint Presentation</vt:lpstr>
      <vt:lpstr>Example of a Point of Worship from Lesson One:  Salvation </vt:lpstr>
      <vt:lpstr>Example of a Point of Worship from Lesson One:  Salvation </vt:lpstr>
      <vt:lpstr>The 2 Thrones</vt:lpstr>
      <vt:lpstr>Goal 2: Establish the disciple in THE WORD  </vt:lpstr>
      <vt:lpstr>Established in the Word:</vt:lpstr>
      <vt:lpstr>Practical Tips for establishing the disciple in the Word of God:  </vt:lpstr>
      <vt:lpstr>Practical Tips for establishing the disciple in the Word of God:  </vt:lpstr>
      <vt:lpstr>Practical Tips for establishing the disciple in the Word of God:  </vt:lpstr>
      <vt:lpstr>Point of Reflection</vt:lpstr>
      <vt:lpstr>Goal 3: Establish the disciple in THE LOCAL CHURCH </vt:lpstr>
      <vt:lpstr>PowerPoint Presentation</vt:lpstr>
      <vt:lpstr> Goal 3: You are to establish the disciple in the LOCAL CHURCH   (Heb. 10:24-25).</vt:lpstr>
      <vt:lpstr> Practical tips for establishing the disciple in the local church:</vt:lpstr>
      <vt:lpstr>Point of Reflection</vt:lpstr>
      <vt:lpstr>Goal 4: Establish the disciple in MINISTRY  </vt:lpstr>
      <vt:lpstr>Goal 4:  Established in Ministry</vt:lpstr>
      <vt:lpstr>Reflection:  First:</vt:lpstr>
      <vt:lpstr>Goal 4:  Established in Ministry</vt:lpstr>
      <vt:lpstr>Goal 4:  Established in Ministry</vt:lpstr>
      <vt:lpstr>Random Cute Baby with Uncle Jonathan photo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Discipleship</dc:title>
  <dc:creator>Sam M.</dc:creator>
  <cp:lastModifiedBy>Chris Best</cp:lastModifiedBy>
  <cp:revision>44</cp:revision>
  <dcterms:created xsi:type="dcterms:W3CDTF">2017-07-25T13:52:58Z</dcterms:created>
  <dcterms:modified xsi:type="dcterms:W3CDTF">2017-08-01T21:30:26Z</dcterms:modified>
</cp:coreProperties>
</file>